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6" r:id="rId5"/>
    <p:sldId id="274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9E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9" autoAdjust="0"/>
    <p:restoredTop sz="94660"/>
  </p:normalViewPr>
  <p:slideViewPr>
    <p:cSldViewPr snapToGrid="0" showGuides="1">
      <p:cViewPr varScale="1">
        <p:scale>
          <a:sx n="128" d="100"/>
          <a:sy n="128" d="100"/>
        </p:scale>
        <p:origin x="184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1BE1-4118-432B-BA6E-4626A6629600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8AA-70BA-489B-B719-1AFD196BB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9299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1BE1-4118-432B-BA6E-4626A6629600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8AA-70BA-489B-B719-1AFD196BB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701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1BE1-4118-432B-BA6E-4626A6629600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8AA-70BA-489B-B719-1AFD196BB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303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1BE1-4118-432B-BA6E-4626A6629600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8AA-70BA-489B-B719-1AFD196BB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574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1BE1-4118-432B-BA6E-4626A6629600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8AA-70BA-489B-B719-1AFD196BB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286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1BE1-4118-432B-BA6E-4626A6629600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8AA-70BA-489B-B719-1AFD196BB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4695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1BE1-4118-432B-BA6E-4626A6629600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8AA-70BA-489B-B719-1AFD196BB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79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1BE1-4118-432B-BA6E-4626A6629600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8AA-70BA-489B-B719-1AFD196BB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223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1BE1-4118-432B-BA6E-4626A6629600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8AA-70BA-489B-B719-1AFD196BB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361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1BE1-4118-432B-BA6E-4626A6629600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8AA-70BA-489B-B719-1AFD196BB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724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1BE1-4118-432B-BA6E-4626A6629600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8AA-70BA-489B-B719-1AFD196BB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068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E1BE1-4118-432B-BA6E-4626A6629600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E18AA-70BA-489B-B719-1AFD196BB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854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19ED7"/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019ED7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51771" cy="19447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2438400" y="1501233"/>
            <a:ext cx="7315200" cy="4092595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6600" dirty="0">
                <a:latin typeface="Castellar" panose="020A0402060406010301" pitchFamily="18" charset="0"/>
              </a:rPr>
              <a:t>Atelier : </a:t>
            </a:r>
            <a:br>
              <a:rPr lang="fr-FR" sz="6600" dirty="0">
                <a:latin typeface="Castellar" panose="020A0402060406010301" pitchFamily="18" charset="0"/>
              </a:rPr>
            </a:br>
            <a:br>
              <a:rPr lang="fr-FR" sz="6600" dirty="0">
                <a:latin typeface="Castellar" panose="020A0402060406010301" pitchFamily="18" charset="0"/>
              </a:rPr>
            </a:br>
            <a:r>
              <a:rPr lang="fr-FR" sz="6600" dirty="0">
                <a:latin typeface="Castellar" panose="020A0402060406010301" pitchFamily="18" charset="0"/>
              </a:rPr>
              <a:t>La trésorerie</a:t>
            </a:r>
            <a:br>
              <a:rPr lang="fr-FR" sz="6600" dirty="0">
                <a:latin typeface="Castellar" panose="020A0402060406010301" pitchFamily="18" charset="0"/>
              </a:rPr>
            </a:br>
            <a:endParaRPr lang="fr-FR" sz="2000" dirty="0">
              <a:latin typeface="Castellar" panose="020A0402060406010301" pitchFamily="18" charset="0"/>
            </a:endParaRPr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169333" y="6186629"/>
            <a:ext cx="7315200" cy="510370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i="1" dirty="0"/>
              <a:t>« RESEAU ENTREPRENDRE » - le 14/01/2021</a:t>
            </a:r>
            <a:endParaRPr lang="fr-FR" b="1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A8AC25F-C26B-C947-954C-E2FAFF6F07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307" y="5593828"/>
            <a:ext cx="1361360" cy="1103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216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19ED7"/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019ED7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51771" cy="19447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220133" y="1501233"/>
            <a:ext cx="11717867" cy="4523616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br>
              <a:rPr lang="fr-FR" sz="6600" dirty="0">
                <a:solidFill>
                  <a:prstClr val="white"/>
                </a:solidFill>
                <a:latin typeface="Castellar" panose="020A0402060406010301" pitchFamily="18" charset="0"/>
              </a:rPr>
            </a:br>
            <a:endParaRPr lang="fr-FR" sz="2000" dirty="0">
              <a:solidFill>
                <a:prstClr val="white"/>
              </a:solidFill>
              <a:latin typeface="Castellar" panose="020A0402060406010301" pitchFamily="18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69333" y="6186629"/>
            <a:ext cx="7315200" cy="510370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i="1" dirty="0">
                <a:solidFill>
                  <a:prstClr val="white"/>
                </a:solidFill>
              </a:rPr>
              <a:t>« RESEAU ENTREPRENDRE » - le 14/01/2021</a:t>
            </a:r>
            <a:endParaRPr lang="fr-FR" b="1" dirty="0">
              <a:solidFill>
                <a:prstClr val="white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731099" y="629906"/>
            <a:ext cx="6206902" cy="6848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000" b="1" i="1" dirty="0">
                <a:solidFill>
                  <a:prstClr val="black"/>
                </a:solidFill>
              </a:rPr>
              <a:t>4) -  </a:t>
            </a:r>
            <a:r>
              <a:rPr lang="fr-FR" sz="3000" b="1" i="1" u="sng" dirty="0">
                <a:solidFill>
                  <a:prstClr val="black"/>
                </a:solidFill>
              </a:rPr>
              <a:t>Comment surveiller ma trésorerie ?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03201" y="1486972"/>
            <a:ext cx="11717866" cy="461665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Ayez le réflexe de comparer vos prévisionnels de trésorerie :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259" y="1924745"/>
            <a:ext cx="6613481" cy="4100104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2C2B0E64-52F1-B740-9853-3ADBB79CF8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183" y="6186629"/>
            <a:ext cx="629817" cy="51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996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19ED7"/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019ED7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51771" cy="19447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220133" y="1501233"/>
            <a:ext cx="11717867" cy="4523616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br>
              <a:rPr lang="fr-FR" sz="6600" dirty="0">
                <a:solidFill>
                  <a:prstClr val="white"/>
                </a:solidFill>
                <a:latin typeface="Castellar" panose="020A0402060406010301" pitchFamily="18" charset="0"/>
              </a:rPr>
            </a:br>
            <a:endParaRPr lang="fr-FR" sz="2000" dirty="0">
              <a:solidFill>
                <a:prstClr val="white"/>
              </a:solidFill>
              <a:latin typeface="Castellar" panose="020A0402060406010301" pitchFamily="18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69333" y="6186629"/>
            <a:ext cx="7315200" cy="510370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i="1" dirty="0">
                <a:solidFill>
                  <a:prstClr val="white"/>
                </a:solidFill>
              </a:rPr>
              <a:t>« RESEAU ENTREPRENDRE » - le 14/01/2021</a:t>
            </a:r>
            <a:endParaRPr lang="fr-FR" b="1" dirty="0">
              <a:solidFill>
                <a:prstClr val="white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731099" y="629906"/>
            <a:ext cx="6206902" cy="6848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000" b="1" i="1" dirty="0">
                <a:solidFill>
                  <a:prstClr val="black"/>
                </a:solidFill>
              </a:rPr>
              <a:t>4) -  </a:t>
            </a:r>
            <a:r>
              <a:rPr lang="fr-FR" sz="3000" b="1" i="1" u="sng" dirty="0">
                <a:solidFill>
                  <a:prstClr val="black"/>
                </a:solidFill>
              </a:rPr>
              <a:t>Comment surveiller ma trésorerie ?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03201" y="1486972"/>
            <a:ext cx="11717866" cy="461665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Ayez le réflexe de comparer vos prévisionnels de trésorerie :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942" y="1938129"/>
            <a:ext cx="6084383" cy="408672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840B1048-95FB-004B-AF2E-932CB7E819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183" y="6186629"/>
            <a:ext cx="629817" cy="51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807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19ED7"/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019ED7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51771" cy="19447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220133" y="1501233"/>
            <a:ext cx="11717867" cy="4523616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br>
              <a:rPr lang="fr-FR" sz="6600" dirty="0">
                <a:solidFill>
                  <a:prstClr val="white"/>
                </a:solidFill>
                <a:latin typeface="Castellar" panose="020A0402060406010301" pitchFamily="18" charset="0"/>
              </a:rPr>
            </a:br>
            <a:endParaRPr lang="fr-FR" sz="2000" dirty="0">
              <a:solidFill>
                <a:prstClr val="white"/>
              </a:solidFill>
              <a:latin typeface="Castellar" panose="020A0402060406010301" pitchFamily="18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69333" y="6186629"/>
            <a:ext cx="7315200" cy="510370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i="1" dirty="0">
                <a:solidFill>
                  <a:prstClr val="white"/>
                </a:solidFill>
              </a:rPr>
              <a:t>« RESEAU ENTREPRENDRE » - le 14/01/2021</a:t>
            </a:r>
            <a:endParaRPr lang="fr-FR" b="1" dirty="0">
              <a:solidFill>
                <a:prstClr val="white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740442" y="629906"/>
            <a:ext cx="7197559" cy="6848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000" b="1" i="1" dirty="0">
                <a:solidFill>
                  <a:prstClr val="black"/>
                </a:solidFill>
              </a:rPr>
              <a:t>5) – « Citations concernant le CASH, le FLOUZE, le BLÉ, le FRIC, le POGNON, la GALETTE… »</a:t>
            </a:r>
            <a:endParaRPr lang="fr-FR" sz="3000" b="1" i="1" u="sng" dirty="0">
              <a:solidFill>
                <a:prstClr val="black"/>
              </a:solidFill>
            </a:endParaRPr>
          </a:p>
        </p:txBody>
      </p:sp>
      <p:sp>
        <p:nvSpPr>
          <p:cNvPr id="4" name="Pensées 3"/>
          <p:cNvSpPr/>
          <p:nvPr/>
        </p:nvSpPr>
        <p:spPr>
          <a:xfrm>
            <a:off x="278751" y="1622520"/>
            <a:ext cx="5817249" cy="2011987"/>
          </a:xfrm>
          <a:prstGeom prst="cloudCallout">
            <a:avLst/>
          </a:prstGeom>
          <a:gradFill flip="none" rotWithShape="1">
            <a:gsLst>
              <a:gs pos="8000">
                <a:srgbClr val="019ED7"/>
              </a:gs>
              <a:gs pos="35000">
                <a:schemeClr val="accent1">
                  <a:lumMod val="0"/>
                  <a:lumOff val="100000"/>
                </a:schemeClr>
              </a:gs>
              <a:gs pos="83000">
                <a:srgbClr val="019ED7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i="1" dirty="0">
                <a:solidFill>
                  <a:schemeClr val="tx1"/>
                </a:solidFill>
              </a:rPr>
              <a:t>« Il faut mettre de l’argent de côté pour en avoir devant soi. »</a:t>
            </a:r>
          </a:p>
          <a:p>
            <a:pPr algn="ctr"/>
            <a:r>
              <a:rPr lang="fr-FR" sz="2200" b="1" dirty="0">
                <a:solidFill>
                  <a:schemeClr val="tx1"/>
                </a:solidFill>
              </a:rPr>
              <a:t>Tristan Bernard</a:t>
            </a:r>
          </a:p>
        </p:txBody>
      </p:sp>
      <p:sp>
        <p:nvSpPr>
          <p:cNvPr id="12" name="Pensées 11"/>
          <p:cNvSpPr/>
          <p:nvPr/>
        </p:nvSpPr>
        <p:spPr>
          <a:xfrm>
            <a:off x="4326341" y="3023301"/>
            <a:ext cx="7474304" cy="2426337"/>
          </a:xfrm>
          <a:prstGeom prst="cloudCallout">
            <a:avLst/>
          </a:prstGeom>
          <a:gradFill flip="none" rotWithShape="1">
            <a:gsLst>
              <a:gs pos="8000">
                <a:srgbClr val="019ED7"/>
              </a:gs>
              <a:gs pos="35000">
                <a:schemeClr val="accent1">
                  <a:lumMod val="0"/>
                  <a:lumOff val="100000"/>
                </a:schemeClr>
              </a:gs>
              <a:gs pos="83000">
                <a:srgbClr val="019ED7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i="1" dirty="0">
                <a:solidFill>
                  <a:schemeClr val="tx1"/>
                </a:solidFill>
              </a:rPr>
              <a:t>« Nous ne pensons qu’à l’argent</a:t>
            </a:r>
            <a:r>
              <a:rPr lang="fr-FR" sz="2200" i="1">
                <a:solidFill>
                  <a:schemeClr val="tx1"/>
                </a:solidFill>
              </a:rPr>
              <a:t>. </a:t>
            </a:r>
            <a:br>
              <a:rPr lang="fr-FR" sz="2200" i="1">
                <a:solidFill>
                  <a:schemeClr val="tx1"/>
                </a:solidFill>
              </a:rPr>
            </a:br>
            <a:r>
              <a:rPr lang="fr-FR" sz="2200" i="1">
                <a:solidFill>
                  <a:schemeClr val="tx1"/>
                </a:solidFill>
              </a:rPr>
              <a:t>Celui </a:t>
            </a:r>
            <a:r>
              <a:rPr lang="fr-FR" sz="2200" i="1" dirty="0">
                <a:solidFill>
                  <a:schemeClr val="tx1"/>
                </a:solidFill>
              </a:rPr>
              <a:t>qui en a pense au sien, celui qui n’en a pas pense à celui des autres. »</a:t>
            </a:r>
          </a:p>
          <a:p>
            <a:pPr algn="ctr"/>
            <a:r>
              <a:rPr lang="fr-FR" sz="2200" b="1" dirty="0">
                <a:solidFill>
                  <a:schemeClr val="tx1"/>
                </a:solidFill>
              </a:rPr>
              <a:t>Sacha Guitry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71589CCF-9F83-8849-AB31-15688BA43B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183" y="6186629"/>
            <a:ext cx="629817" cy="51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897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19ED7"/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019ED7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51771" cy="19447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220133" y="1501233"/>
            <a:ext cx="11717867" cy="4523616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br>
              <a:rPr lang="fr-FR" sz="6600" dirty="0">
                <a:solidFill>
                  <a:prstClr val="white"/>
                </a:solidFill>
                <a:latin typeface="Castellar" panose="020A0402060406010301" pitchFamily="18" charset="0"/>
              </a:rPr>
            </a:br>
            <a:endParaRPr lang="fr-FR" sz="2000" dirty="0">
              <a:solidFill>
                <a:prstClr val="white"/>
              </a:solidFill>
              <a:latin typeface="Castellar" panose="020A0402060406010301" pitchFamily="18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69333" y="6186629"/>
            <a:ext cx="7315200" cy="510370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i="1" dirty="0"/>
              <a:t>« RESEAU ENTREPRENDRE » - le 14/01/2021</a:t>
            </a:r>
            <a:endParaRPr lang="fr-FR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220134" y="1501233"/>
            <a:ext cx="11717866" cy="4555093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cette question classique, des réponses subjectives :</a:t>
            </a:r>
          </a:p>
          <a:p>
            <a:pPr marL="285750" indent="-285750">
              <a:buFontTx/>
              <a:buChar char="-"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 solution rationnelle : le traduire en mois de CA deux seuils de rentabilités</a:t>
            </a:r>
          </a:p>
        </p:txBody>
      </p:sp>
      <p:sp>
        <p:nvSpPr>
          <p:cNvPr id="3" name="Organigramme : Document 2"/>
          <p:cNvSpPr/>
          <p:nvPr/>
        </p:nvSpPr>
        <p:spPr>
          <a:xfrm>
            <a:off x="1202371" y="2106489"/>
            <a:ext cx="3571760" cy="1522267"/>
          </a:xfrm>
          <a:prstGeom prst="flowChartDocument">
            <a:avLst/>
          </a:prstGeom>
          <a:gradFill flip="none" rotWithShape="1">
            <a:gsLst>
              <a:gs pos="0">
                <a:srgbClr val="019ED7"/>
              </a:gs>
              <a:gs pos="35000">
                <a:schemeClr val="accent1">
                  <a:lumMod val="0"/>
                  <a:lumOff val="100000"/>
                </a:schemeClr>
              </a:gs>
              <a:gs pos="98000">
                <a:srgbClr val="019ED7"/>
              </a:gs>
            </a:gsLst>
            <a:lin ang="2700000" scaled="1"/>
            <a:tileRect/>
          </a:gradFill>
          <a:ln>
            <a:solidFill>
              <a:srgbClr val="019ED7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X mois de Chiffre d’Affaires ?</a:t>
            </a:r>
          </a:p>
        </p:txBody>
      </p:sp>
      <p:sp>
        <p:nvSpPr>
          <p:cNvPr id="11" name="Organigramme : Document 10"/>
          <p:cNvSpPr/>
          <p:nvPr/>
        </p:nvSpPr>
        <p:spPr>
          <a:xfrm>
            <a:off x="4030133" y="3026440"/>
            <a:ext cx="3571760" cy="1522267"/>
          </a:xfrm>
          <a:prstGeom prst="flowChartDocument">
            <a:avLst/>
          </a:prstGeom>
          <a:gradFill flip="none" rotWithShape="1">
            <a:gsLst>
              <a:gs pos="0">
                <a:srgbClr val="019ED7"/>
              </a:gs>
              <a:gs pos="35000">
                <a:schemeClr val="accent1">
                  <a:lumMod val="0"/>
                  <a:lumOff val="100000"/>
                </a:schemeClr>
              </a:gs>
              <a:gs pos="98000">
                <a:srgbClr val="019ED7"/>
              </a:gs>
            </a:gsLst>
            <a:lin ang="2700000" scaled="1"/>
            <a:tileRect/>
          </a:gradFill>
          <a:ln>
            <a:solidFill>
              <a:srgbClr val="019ED7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X mois de charges fixes ?</a:t>
            </a:r>
          </a:p>
        </p:txBody>
      </p:sp>
      <p:sp>
        <p:nvSpPr>
          <p:cNvPr id="12" name="Organigramme : Document 11"/>
          <p:cNvSpPr/>
          <p:nvPr/>
        </p:nvSpPr>
        <p:spPr>
          <a:xfrm>
            <a:off x="6857894" y="3896399"/>
            <a:ext cx="3708505" cy="1522267"/>
          </a:xfrm>
          <a:prstGeom prst="flowChartDocument">
            <a:avLst/>
          </a:prstGeom>
          <a:gradFill flip="none" rotWithShape="1">
            <a:gsLst>
              <a:gs pos="0">
                <a:srgbClr val="019ED7"/>
              </a:gs>
              <a:gs pos="35000">
                <a:schemeClr val="accent1">
                  <a:lumMod val="0"/>
                  <a:lumOff val="100000"/>
                </a:schemeClr>
              </a:gs>
              <a:gs pos="98000">
                <a:srgbClr val="019ED7"/>
              </a:gs>
            </a:gsLst>
            <a:lin ang="2700000" scaled="1"/>
            <a:tileRect/>
          </a:gradFill>
          <a:ln>
            <a:solidFill>
              <a:srgbClr val="019ED7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X mois de charges de personnel ?</a:t>
            </a: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4815268" y="629906"/>
            <a:ext cx="7122732" cy="684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b="1" i="1" dirty="0">
                <a:solidFill>
                  <a:prstClr val="black"/>
                </a:solidFill>
              </a:rPr>
              <a:t>1) -  </a:t>
            </a:r>
            <a:r>
              <a:rPr lang="fr-FR" sz="4000" b="1" i="1" u="sng" dirty="0">
                <a:solidFill>
                  <a:prstClr val="black"/>
                </a:solidFill>
              </a:rPr>
              <a:t>Comment définir sa trésorerie minimale ?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744D4CCF-7C70-8549-A379-B00E0A2A59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183" y="6186629"/>
            <a:ext cx="629817" cy="51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907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19ED7"/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019ED7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51771" cy="19447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220133" y="1501233"/>
            <a:ext cx="11717867" cy="4523616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br>
              <a:rPr lang="fr-FR" sz="6600" dirty="0">
                <a:solidFill>
                  <a:prstClr val="white"/>
                </a:solidFill>
                <a:latin typeface="Castellar" panose="020A0402060406010301" pitchFamily="18" charset="0"/>
              </a:rPr>
            </a:br>
            <a:endParaRPr lang="fr-FR" sz="2000" dirty="0">
              <a:solidFill>
                <a:prstClr val="white"/>
              </a:solidFill>
              <a:latin typeface="Castellar" panose="020A0402060406010301" pitchFamily="18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69333" y="6186629"/>
            <a:ext cx="7315200" cy="510370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i="1" dirty="0">
                <a:solidFill>
                  <a:prstClr val="white"/>
                </a:solidFill>
              </a:rPr>
              <a:t>« RESEAU ENTREPRENDRE » - le 14/01/2021</a:t>
            </a:r>
            <a:endParaRPr lang="fr-FR" b="1" dirty="0">
              <a:solidFill>
                <a:prstClr val="white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20134" y="1501233"/>
            <a:ext cx="11717866" cy="523220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fr-F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seuil de rentabilité ?</a:t>
            </a:r>
          </a:p>
        </p:txBody>
      </p:sp>
      <p:sp>
        <p:nvSpPr>
          <p:cNvPr id="2" name="Flèche droite à entaille 1"/>
          <p:cNvSpPr/>
          <p:nvPr/>
        </p:nvSpPr>
        <p:spPr>
          <a:xfrm>
            <a:off x="1303867" y="2695953"/>
            <a:ext cx="1778000" cy="829733"/>
          </a:xfrm>
          <a:prstGeom prst="notchedRightArrow">
            <a:avLst/>
          </a:prstGeom>
          <a:gradFill flip="none" rotWithShape="1">
            <a:gsLst>
              <a:gs pos="8000">
                <a:srgbClr val="019ED7"/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019ED7"/>
              </a:gs>
            </a:gsLst>
            <a:lin ang="27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rgbClr val="FF0000"/>
                </a:solidFill>
              </a:rPr>
              <a:t>Pourquoi ?</a:t>
            </a:r>
          </a:p>
        </p:txBody>
      </p:sp>
      <p:sp>
        <p:nvSpPr>
          <p:cNvPr id="13" name="Flèche droite à entaille 12"/>
          <p:cNvSpPr/>
          <p:nvPr/>
        </p:nvSpPr>
        <p:spPr>
          <a:xfrm>
            <a:off x="1303867" y="4360401"/>
            <a:ext cx="1778000" cy="829733"/>
          </a:xfrm>
          <a:prstGeom prst="notchedRightArrow">
            <a:avLst/>
          </a:prstGeom>
          <a:gradFill flip="none" rotWithShape="1">
            <a:gsLst>
              <a:gs pos="8000">
                <a:srgbClr val="019ED7"/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019ED7"/>
              </a:gs>
            </a:gsLst>
            <a:lin ang="27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Comment ?</a:t>
            </a:r>
          </a:p>
        </p:txBody>
      </p:sp>
      <p:sp>
        <p:nvSpPr>
          <p:cNvPr id="4" name="Parchemin horizontal 3"/>
          <p:cNvSpPr/>
          <p:nvPr/>
        </p:nvSpPr>
        <p:spPr>
          <a:xfrm>
            <a:off x="4910667" y="2382685"/>
            <a:ext cx="6248400" cy="1456267"/>
          </a:xfrm>
          <a:prstGeom prst="horizontalScroll">
            <a:avLst/>
          </a:prstGeom>
          <a:gradFill flip="none" rotWithShape="1">
            <a:gsLst>
              <a:gs pos="11000">
                <a:srgbClr val="019ED7"/>
              </a:gs>
              <a:gs pos="35000">
                <a:schemeClr val="accent1">
                  <a:lumMod val="0"/>
                  <a:lumOff val="100000"/>
                </a:schemeClr>
              </a:gs>
              <a:gs pos="95000">
                <a:srgbClr val="019ED7"/>
              </a:gs>
            </a:gsLst>
            <a:lin ang="2700000" scaled="1"/>
            <a:tileRect/>
          </a:gra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permet de neutraliser l’effet saisonnier, les effets portefeuilles au niveau de la marge</a:t>
            </a:r>
          </a:p>
        </p:txBody>
      </p:sp>
      <p:sp>
        <p:nvSpPr>
          <p:cNvPr id="14" name="Parchemin horizontal 13"/>
          <p:cNvSpPr/>
          <p:nvPr/>
        </p:nvSpPr>
        <p:spPr>
          <a:xfrm>
            <a:off x="4165601" y="4047133"/>
            <a:ext cx="6248400" cy="1456267"/>
          </a:xfrm>
          <a:prstGeom prst="horizontalScroll">
            <a:avLst/>
          </a:prstGeom>
          <a:gradFill flip="none" rotWithShape="1">
            <a:gsLst>
              <a:gs pos="11000">
                <a:srgbClr val="019ED7"/>
              </a:gs>
              <a:gs pos="35000">
                <a:schemeClr val="accent1">
                  <a:lumMod val="0"/>
                  <a:lumOff val="100000"/>
                </a:schemeClr>
              </a:gs>
              <a:gs pos="95000">
                <a:srgbClr val="019ED7"/>
              </a:gs>
            </a:gsLst>
            <a:lin ang="2700000" scaled="1"/>
            <a:tileRect/>
          </a:gra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Méthode simple, pragmatique, personnalisable</a:t>
            </a: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4815268" y="629906"/>
            <a:ext cx="7122732" cy="684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b="1" i="1" dirty="0">
                <a:solidFill>
                  <a:prstClr val="black"/>
                </a:solidFill>
              </a:rPr>
              <a:t>1) -  </a:t>
            </a:r>
            <a:r>
              <a:rPr lang="fr-FR" sz="4000" b="1" i="1" u="sng" dirty="0">
                <a:solidFill>
                  <a:prstClr val="black"/>
                </a:solidFill>
              </a:rPr>
              <a:t>Comment définir sa trésorerie minimale ?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971DA0E-303F-1B4E-9093-3F64D87704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183" y="6186629"/>
            <a:ext cx="629817" cy="51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882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19ED7"/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019ED7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51771" cy="19447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220133" y="1501233"/>
            <a:ext cx="11717867" cy="4523616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br>
              <a:rPr lang="fr-FR" sz="6600" dirty="0">
                <a:solidFill>
                  <a:prstClr val="white"/>
                </a:solidFill>
                <a:latin typeface="Castellar" panose="020A0402060406010301" pitchFamily="18" charset="0"/>
              </a:rPr>
            </a:br>
            <a:endParaRPr lang="fr-FR" sz="2000" dirty="0">
              <a:solidFill>
                <a:prstClr val="white"/>
              </a:solidFill>
              <a:latin typeface="Castellar" panose="020A0402060406010301" pitchFamily="18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69333" y="6186629"/>
            <a:ext cx="7315200" cy="510370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i="1" dirty="0">
                <a:solidFill>
                  <a:prstClr val="white"/>
                </a:solidFill>
              </a:rPr>
              <a:t>« RESEAU ENTREPRENDRE » - le 14/01/2021</a:t>
            </a:r>
            <a:endParaRPr lang="fr-FR" b="1" dirty="0">
              <a:solidFill>
                <a:prstClr val="white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815268" y="629906"/>
            <a:ext cx="7122732" cy="684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b="1" i="1" dirty="0">
                <a:solidFill>
                  <a:prstClr val="black"/>
                </a:solidFill>
              </a:rPr>
              <a:t>1) -  </a:t>
            </a:r>
            <a:r>
              <a:rPr lang="fr-FR" sz="4000" b="1" i="1" u="sng" dirty="0">
                <a:solidFill>
                  <a:prstClr val="black"/>
                </a:solidFill>
              </a:rPr>
              <a:t>Comment définir sa trésorerie minimale ?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20134" y="1501233"/>
            <a:ext cx="11717866" cy="1384995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fr-F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Exemple de </a:t>
            </a:r>
            <a:br>
              <a:rPr lang="fr-F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seuil de </a:t>
            </a:r>
            <a:br>
              <a:rPr lang="fr-F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rentabilité :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724" y="1501233"/>
            <a:ext cx="8691276" cy="4523616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6BA1037D-D709-724F-B753-97FFEDAA22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183" y="6186629"/>
            <a:ext cx="629817" cy="51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113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19ED7"/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019ED7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51771" cy="19447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220133" y="1501233"/>
            <a:ext cx="11717867" cy="4523616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br>
              <a:rPr lang="fr-FR" sz="6600" dirty="0">
                <a:solidFill>
                  <a:prstClr val="white"/>
                </a:solidFill>
                <a:latin typeface="Castellar" panose="020A0402060406010301" pitchFamily="18" charset="0"/>
              </a:rPr>
            </a:br>
            <a:endParaRPr lang="fr-FR" sz="2000" dirty="0">
              <a:solidFill>
                <a:prstClr val="white"/>
              </a:solidFill>
              <a:latin typeface="Castellar" panose="020A0402060406010301" pitchFamily="18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69333" y="6186629"/>
            <a:ext cx="7315200" cy="510370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i="1" dirty="0">
                <a:solidFill>
                  <a:prstClr val="white"/>
                </a:solidFill>
              </a:rPr>
              <a:t>« RESEAU ENTREPRENDRE » - le 14/01/2021</a:t>
            </a:r>
            <a:endParaRPr lang="fr-FR" b="1" dirty="0">
              <a:solidFill>
                <a:prstClr val="white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815268" y="629906"/>
            <a:ext cx="7122732" cy="684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b="1" i="1" dirty="0">
                <a:solidFill>
                  <a:prstClr val="black"/>
                </a:solidFill>
              </a:rPr>
              <a:t>1) -  </a:t>
            </a:r>
            <a:r>
              <a:rPr lang="fr-FR" sz="4000" b="1" i="1" u="sng" dirty="0">
                <a:solidFill>
                  <a:prstClr val="black"/>
                </a:solidFill>
              </a:rPr>
              <a:t>Comment définir sa trésorerie minimale ?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07491" y="1491603"/>
            <a:ext cx="6245537" cy="523220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fr-F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Exemple de seuil de rentabilité :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028" y="1501233"/>
            <a:ext cx="5484972" cy="4534327"/>
          </a:xfrm>
          <a:prstGeom prst="rect">
            <a:avLst/>
          </a:prstGeom>
          <a:ln>
            <a:solidFill>
              <a:srgbClr val="92D050"/>
            </a:solidFill>
          </a:ln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70" y="5022761"/>
            <a:ext cx="5960476" cy="902009"/>
          </a:xfrm>
          <a:prstGeom prst="rect">
            <a:avLst/>
          </a:prstGeom>
          <a:ln w="57150">
            <a:solidFill>
              <a:srgbClr val="92D050"/>
            </a:solidFill>
          </a:ln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D4CD57A4-CEE4-704C-97C6-59F6B61F4E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183" y="6186629"/>
            <a:ext cx="629817" cy="51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717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19ED7"/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019ED7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51771" cy="19447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220133" y="1501233"/>
            <a:ext cx="11717867" cy="4523616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br>
              <a:rPr lang="fr-FR" sz="6600" dirty="0">
                <a:solidFill>
                  <a:prstClr val="white"/>
                </a:solidFill>
                <a:latin typeface="Castellar" panose="020A0402060406010301" pitchFamily="18" charset="0"/>
              </a:rPr>
            </a:br>
            <a:endParaRPr lang="fr-FR" sz="2000" dirty="0">
              <a:solidFill>
                <a:prstClr val="white"/>
              </a:solidFill>
              <a:latin typeface="Castellar" panose="020A0402060406010301" pitchFamily="18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69333" y="6186629"/>
            <a:ext cx="7315200" cy="510370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i="1" dirty="0">
                <a:solidFill>
                  <a:prstClr val="white"/>
                </a:solidFill>
              </a:rPr>
              <a:t>« RESEAU ENTREPRENDRE » - le 14/01/2021</a:t>
            </a:r>
            <a:endParaRPr lang="fr-FR" b="1" dirty="0">
              <a:solidFill>
                <a:prstClr val="white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7212169" y="629906"/>
            <a:ext cx="4725831" cy="684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100" b="1" i="1" dirty="0">
                <a:solidFill>
                  <a:prstClr val="black"/>
                </a:solidFill>
              </a:rPr>
              <a:t>2) -  </a:t>
            </a:r>
            <a:r>
              <a:rPr lang="fr-FR" sz="3100" b="1" i="1" u="sng" dirty="0">
                <a:solidFill>
                  <a:prstClr val="black"/>
                </a:solidFill>
              </a:rPr>
              <a:t>La trésorerie et mon bilan</a:t>
            </a:r>
          </a:p>
        </p:txBody>
      </p:sp>
      <p:sp>
        <p:nvSpPr>
          <p:cNvPr id="2" name="Parchemin vertical 1"/>
          <p:cNvSpPr/>
          <p:nvPr/>
        </p:nvSpPr>
        <p:spPr>
          <a:xfrm>
            <a:off x="1375885" y="1670224"/>
            <a:ext cx="4099622" cy="4185634"/>
          </a:xfrm>
          <a:prstGeom prst="verticalScroll">
            <a:avLst/>
          </a:prstGeom>
          <a:gradFill flip="none" rotWithShape="1">
            <a:gsLst>
              <a:gs pos="4000">
                <a:srgbClr val="019ED7"/>
              </a:gs>
              <a:gs pos="35000">
                <a:schemeClr val="accent6">
                  <a:lumMod val="0"/>
                  <a:lumOff val="100000"/>
                </a:schemeClr>
              </a:gs>
              <a:gs pos="97000">
                <a:srgbClr val="019ED7"/>
              </a:gs>
            </a:gsLst>
            <a:lin ang="2700000" scaled="1"/>
            <a:tileRect/>
          </a:gra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fr-FR" sz="2300" dirty="0">
                <a:solidFill>
                  <a:schemeClr val="tx1"/>
                </a:solidFill>
              </a:rPr>
              <a:t>IMMOBILISATIONS</a:t>
            </a:r>
          </a:p>
          <a:p>
            <a:pPr marL="285750" indent="-285750">
              <a:buFontTx/>
              <a:buChar char="-"/>
            </a:pPr>
            <a:endParaRPr lang="fr-FR" sz="23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2300" dirty="0">
                <a:solidFill>
                  <a:schemeClr val="tx1"/>
                </a:solidFill>
              </a:rPr>
              <a:t>STOCKS</a:t>
            </a:r>
          </a:p>
          <a:p>
            <a:pPr marL="285750" indent="-285750">
              <a:buFontTx/>
              <a:buChar char="-"/>
            </a:pPr>
            <a:endParaRPr lang="fr-FR" sz="23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2300" dirty="0">
                <a:solidFill>
                  <a:schemeClr val="tx1"/>
                </a:solidFill>
              </a:rPr>
              <a:t>CREANCES</a:t>
            </a:r>
          </a:p>
          <a:p>
            <a:pPr marL="285750" indent="-285750">
              <a:buFontTx/>
              <a:buChar char="-"/>
            </a:pPr>
            <a:endParaRPr lang="fr-FR" sz="23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2300" dirty="0">
                <a:solidFill>
                  <a:schemeClr val="tx1"/>
                </a:solidFill>
              </a:rPr>
              <a:t>TRESORERIE</a:t>
            </a:r>
          </a:p>
        </p:txBody>
      </p:sp>
      <p:sp>
        <p:nvSpPr>
          <p:cNvPr id="11" name="Parchemin vertical 10"/>
          <p:cNvSpPr/>
          <p:nvPr/>
        </p:nvSpPr>
        <p:spPr>
          <a:xfrm>
            <a:off x="6631259" y="1670224"/>
            <a:ext cx="4335647" cy="4185634"/>
          </a:xfrm>
          <a:prstGeom prst="verticalScroll">
            <a:avLst/>
          </a:prstGeom>
          <a:gradFill flip="none" rotWithShape="1">
            <a:gsLst>
              <a:gs pos="4000">
                <a:srgbClr val="019ED7"/>
              </a:gs>
              <a:gs pos="35000">
                <a:schemeClr val="accent6">
                  <a:lumMod val="0"/>
                  <a:lumOff val="100000"/>
                </a:schemeClr>
              </a:gs>
              <a:gs pos="97000">
                <a:srgbClr val="019ED7"/>
              </a:gs>
            </a:gsLst>
            <a:lin ang="2700000" scaled="1"/>
            <a:tileRect/>
          </a:gra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fr-FR" sz="2300" dirty="0">
                <a:solidFill>
                  <a:schemeClr val="tx1"/>
                </a:solidFill>
              </a:rPr>
              <a:t>CAPITAUX PROPORES</a:t>
            </a:r>
            <a:br>
              <a:rPr lang="fr-FR" sz="2300" dirty="0">
                <a:solidFill>
                  <a:schemeClr val="tx1"/>
                </a:solidFill>
              </a:rPr>
            </a:br>
            <a:r>
              <a:rPr lang="fr-FR" sz="2300" dirty="0">
                <a:solidFill>
                  <a:schemeClr val="tx1"/>
                </a:solidFill>
              </a:rPr>
              <a:t>(Cumul des résultats)</a:t>
            </a:r>
          </a:p>
          <a:p>
            <a:pPr marL="285750" indent="-285750">
              <a:buFontTx/>
              <a:buChar char="-"/>
            </a:pPr>
            <a:endParaRPr lang="fr-FR" sz="23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2300" dirty="0">
                <a:solidFill>
                  <a:schemeClr val="tx1"/>
                </a:solidFill>
              </a:rPr>
              <a:t>DETTES LONG TERME</a:t>
            </a:r>
          </a:p>
          <a:p>
            <a:pPr marL="285750" indent="-285750">
              <a:buFontTx/>
              <a:buChar char="-"/>
            </a:pPr>
            <a:endParaRPr lang="fr-FR" sz="23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2300" dirty="0">
                <a:solidFill>
                  <a:schemeClr val="tx1"/>
                </a:solidFill>
              </a:rPr>
              <a:t>DETTES COURT TERME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751771" y="1683100"/>
            <a:ext cx="1955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ACTIF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8166152" y="1683100"/>
            <a:ext cx="1955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PASSIF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F5A71381-ADFC-7647-A97F-5089685166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183" y="6186629"/>
            <a:ext cx="629817" cy="51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566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19ED7"/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019ED7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51771" cy="19447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220133" y="1501233"/>
            <a:ext cx="11717867" cy="4523616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br>
              <a:rPr lang="fr-FR" sz="6600" dirty="0">
                <a:solidFill>
                  <a:prstClr val="white"/>
                </a:solidFill>
                <a:latin typeface="Castellar" panose="020A0402060406010301" pitchFamily="18" charset="0"/>
              </a:rPr>
            </a:br>
            <a:endParaRPr lang="fr-FR" sz="2000" dirty="0">
              <a:solidFill>
                <a:prstClr val="white"/>
              </a:solidFill>
              <a:latin typeface="Castellar" panose="020A0402060406010301" pitchFamily="18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69333" y="6186629"/>
            <a:ext cx="7315200" cy="510370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i="1" dirty="0">
                <a:solidFill>
                  <a:prstClr val="white"/>
                </a:solidFill>
              </a:rPr>
              <a:t>« RESEAU ENTREPRENDRE » - le 14/01/2021</a:t>
            </a:r>
            <a:endParaRPr lang="fr-FR" b="1" dirty="0">
              <a:solidFill>
                <a:prstClr val="white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892801" y="629906"/>
            <a:ext cx="6045200" cy="6848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000" b="1" i="1" dirty="0">
                <a:solidFill>
                  <a:prstClr val="black"/>
                </a:solidFill>
              </a:rPr>
              <a:t>3) -  </a:t>
            </a:r>
            <a:r>
              <a:rPr lang="fr-FR" sz="3000" b="1" i="1" u="sng" dirty="0">
                <a:solidFill>
                  <a:prstClr val="black"/>
                </a:solidFill>
              </a:rPr>
              <a:t>Comment agir sur ma trésorerie ?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03201" y="1535100"/>
            <a:ext cx="11717866" cy="4524315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partir des rubriques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bilantielles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sont directement recensées les principales modalités de gestion de la trésorerie 	…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Eviter l’autofinancement des investissements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Optimiser le niveau de mon stock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Raccourcir le délai clients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Rallonger le délai fournisseurs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Consolider les capitaux propres par apport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Accroitre le résultat et donc la capacité d’autofinancement (par la marge, par la minimisation des charges d’exploitation)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Effectuer des apports en compte courant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Rallonger les dettes d’exploitation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RARE : En obtenant des financements BFR (PGE; Prêts d’honneur)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23D3CDA7-5471-3340-B20E-57B889E494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183" y="6186629"/>
            <a:ext cx="629817" cy="51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507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19ED7"/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019ED7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51771" cy="19447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220133" y="1501233"/>
            <a:ext cx="11717867" cy="4523616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br>
              <a:rPr lang="fr-FR" sz="6600" dirty="0">
                <a:solidFill>
                  <a:prstClr val="white"/>
                </a:solidFill>
                <a:latin typeface="Castellar" panose="020A0402060406010301" pitchFamily="18" charset="0"/>
              </a:rPr>
            </a:br>
            <a:endParaRPr lang="fr-FR" sz="2000" dirty="0">
              <a:solidFill>
                <a:prstClr val="white"/>
              </a:solidFill>
              <a:latin typeface="Castellar" panose="020A0402060406010301" pitchFamily="18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69333" y="6186629"/>
            <a:ext cx="7315200" cy="510370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i="1" dirty="0">
                <a:solidFill>
                  <a:prstClr val="white"/>
                </a:solidFill>
              </a:rPr>
              <a:t>« RESEAU ENTREPRENDRE » - le 14/01/2021</a:t>
            </a:r>
            <a:endParaRPr lang="fr-FR" b="1" dirty="0">
              <a:solidFill>
                <a:prstClr val="white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731099" y="629906"/>
            <a:ext cx="6206902" cy="6848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000" b="1" i="1" dirty="0">
                <a:solidFill>
                  <a:prstClr val="black"/>
                </a:solidFill>
              </a:rPr>
              <a:t>4) -  </a:t>
            </a:r>
            <a:r>
              <a:rPr lang="fr-FR" sz="3000" b="1" i="1" u="sng" dirty="0">
                <a:solidFill>
                  <a:prstClr val="black"/>
                </a:solidFill>
              </a:rPr>
              <a:t>Comment surveiller ma trésorerie ?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03201" y="1486972"/>
            <a:ext cx="11717866" cy="461665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Ayez le réflexe de comparer vos prévisionnels de trésorerie :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944" y="1896565"/>
            <a:ext cx="7100111" cy="4128284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DCDA8DB-132A-8A49-A062-B32665E11B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183" y="6186629"/>
            <a:ext cx="629817" cy="51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356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19ED7"/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019ED7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51771" cy="19447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220133" y="1501233"/>
            <a:ext cx="11717867" cy="4523616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br>
              <a:rPr lang="fr-FR" sz="6600" dirty="0">
                <a:solidFill>
                  <a:prstClr val="white"/>
                </a:solidFill>
                <a:latin typeface="Castellar" panose="020A0402060406010301" pitchFamily="18" charset="0"/>
              </a:rPr>
            </a:br>
            <a:endParaRPr lang="fr-FR" sz="2000" dirty="0">
              <a:solidFill>
                <a:prstClr val="white"/>
              </a:solidFill>
              <a:latin typeface="Castellar" panose="020A0402060406010301" pitchFamily="18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69333" y="6186629"/>
            <a:ext cx="7315200" cy="510370"/>
          </a:xfrm>
          <a:prstGeom prst="rect">
            <a:avLst/>
          </a:prstGeom>
          <a:solidFill>
            <a:srgbClr val="019ED7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i="1" dirty="0">
                <a:solidFill>
                  <a:prstClr val="white"/>
                </a:solidFill>
              </a:rPr>
              <a:t>« RESEAU ENTREPRENDRE » - le 14/01/2021</a:t>
            </a:r>
            <a:endParaRPr lang="fr-FR" b="1" dirty="0">
              <a:solidFill>
                <a:prstClr val="white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731099" y="629906"/>
            <a:ext cx="6206902" cy="6848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000" b="1" i="1" dirty="0">
                <a:solidFill>
                  <a:prstClr val="black"/>
                </a:solidFill>
              </a:rPr>
              <a:t>4) -  </a:t>
            </a:r>
            <a:r>
              <a:rPr lang="fr-FR" sz="3000" b="1" i="1" u="sng" dirty="0">
                <a:solidFill>
                  <a:prstClr val="black"/>
                </a:solidFill>
              </a:rPr>
              <a:t>Comment surveiller ma trésorerie ?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771" y="1893101"/>
            <a:ext cx="6628541" cy="413174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203201" y="1486972"/>
            <a:ext cx="11717866" cy="461665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Ayez le réflexe de comparer vos prévisionnels de trésorerie :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3100F7C6-2079-AA4D-8607-B24E6C367F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183" y="6186629"/>
            <a:ext cx="629817" cy="51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2656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491</Words>
  <Application>Microsoft Macintosh PowerPoint</Application>
  <PresentationFormat>Grand écran</PresentationFormat>
  <Paragraphs>92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Castellar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COAXIS-ASP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Sandra Vucicevic</dc:creator>
  <cp:lastModifiedBy>Marie Chalaux</cp:lastModifiedBy>
  <cp:revision>16</cp:revision>
  <dcterms:created xsi:type="dcterms:W3CDTF">2021-01-12T13:17:57Z</dcterms:created>
  <dcterms:modified xsi:type="dcterms:W3CDTF">2021-01-25T15:34:57Z</dcterms:modified>
</cp:coreProperties>
</file>